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9"/>
  </p:notesMasterIdLst>
  <p:sldIdLst>
    <p:sldId id="268" r:id="rId2"/>
    <p:sldId id="257" r:id="rId3"/>
    <p:sldId id="258" r:id="rId4"/>
    <p:sldId id="269" r:id="rId5"/>
    <p:sldId id="281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78" r:id="rId14"/>
    <p:sldId id="283" r:id="rId15"/>
    <p:sldId id="282" r:id="rId16"/>
    <p:sldId id="266" r:id="rId17"/>
    <p:sldId id="267" r:id="rId18"/>
    <p:sldId id="279" r:id="rId19"/>
    <p:sldId id="270" r:id="rId20"/>
    <p:sldId id="272" r:id="rId21"/>
    <p:sldId id="273" r:id="rId22"/>
    <p:sldId id="271" r:id="rId23"/>
    <p:sldId id="280" r:id="rId24"/>
    <p:sldId id="274" r:id="rId25"/>
    <p:sldId id="275" r:id="rId26"/>
    <p:sldId id="276" r:id="rId27"/>
    <p:sldId id="277" r:id="rId28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211" d="100"/>
          <a:sy n="211" d="100"/>
        </p:scale>
        <p:origin x="124" y="15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109cfe40f0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109cfe40f0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109dd4a1844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109dd4a1844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62919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109dd4a1844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109dd4a1844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0888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109dd4a1844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109dd4a1844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55739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109dd4a1844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109dd4a1844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82483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109cfe40f0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109cfe40f02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09dd4a1844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09dd4a1844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109dd4a1844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109dd4a1844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109dd4a1844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109dd4a1844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46010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109dd4a1844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109dd4a1844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07516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109dd4a1844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109dd4a1844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72206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109dd4a1844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109dd4a1844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06711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109dd4a1844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109dd4a1844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01797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4.png"/><Relationship Id="rId4" Type="http://schemas.openxmlformats.org/officeDocument/2006/relationships/hyperlink" Target="https://www.autohus.de/autosuche/details/270448/mb-c-200-t/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sla.com/de_DE/modely/design#overview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konfigurator.meinauto.de/mazda/neuwagen/48-6/angebote/6-kombi/konfigurator/#!/extras/exclusive-line/8846370/10,11/private/32545--287374/984/61c9aa657e74c/cash-purchase/32545--287374/48,0,10000,0,0,0,0,0,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suchen.mobile.de/fahrzeuge/details.html?action=parkItem&amp;id=332186075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idmannbewegt.de/index.php/gebrauchtwagen/fahrzeugdetails?vehicleId=5P010172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C766A4-C699-464C-846A-431BFE197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Maximus II</a:t>
            </a:r>
          </a:p>
        </p:txBody>
      </p:sp>
    </p:spTree>
    <p:extLst>
      <p:ext uri="{BB962C8B-B14F-4D97-AF65-F5344CB8AC3E}">
        <p14:creationId xmlns:p14="http://schemas.microsoft.com/office/powerpoint/2010/main" val="23179192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Gebrauchter Benziner, Prognose: </a:t>
            </a:r>
            <a:r>
              <a:rPr lang="fr-FR" dirty="0">
                <a:hlinkClick r:id="rId4"/>
              </a:rPr>
              <a:t>Mercedes Benz C 200 T</a:t>
            </a:r>
            <a:endParaRPr lang="de-DE" dirty="0"/>
          </a:p>
        </p:txBody>
      </p:sp>
      <p:sp>
        <p:nvSpPr>
          <p:cNvPr id="79" name="Google Shape;79;p1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25000" lnSpcReduction="20000"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Wertverlust, einmalig                                : 18000.00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Versicherungskosten, jährlich                        :   775.00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Steuern, jährlich                                    :   136.00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Verbrauch in    l/100 km                             :     7.00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Durchschnittlicher Spritpreis über Haltedauer [€/l]  :     1.85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Reparatur und Wartungskosten, jährlich               :   900.00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Jahreslaufleistung [tkm]                             :    18000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Gesamtlaufleistung [tkm]                             :   108000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Haltedauer in Jahren                                 :     </a:t>
            </a:r>
            <a:r>
              <a:rPr lang="de-DE" sz="4000" b="1" dirty="0">
                <a:solidFill>
                  <a:schemeClr val="tx1"/>
                </a:solidFill>
                <a:latin typeface="Consolas" panose="020B0609020204030204" pitchFamily="49" charset="0"/>
              </a:rPr>
              <a:t>6.00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buNone/>
            </a:pPr>
            <a:endParaRPr lang="de-DE" sz="4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buNone/>
            </a:pPr>
            <a:endParaRPr lang="de-DE" sz="4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              	        </a:t>
            </a:r>
            <a:r>
              <a:rPr lang="de-DE" sz="4000" b="1" dirty="0">
                <a:solidFill>
                  <a:schemeClr val="tx1"/>
                </a:solidFill>
                <a:latin typeface="Consolas" panose="020B0609020204030204" pitchFamily="49" charset="0"/>
              </a:rPr>
              <a:t>Gesamt</a:t>
            </a: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	      </a:t>
            </a:r>
            <a:r>
              <a:rPr lang="de-DE" sz="4000" b="1" dirty="0">
                <a:solidFill>
                  <a:schemeClr val="tx1"/>
                </a:solidFill>
                <a:latin typeface="Consolas" panose="020B0609020204030204" pitchFamily="49" charset="0"/>
              </a:rPr>
              <a:t>Jährlich</a:t>
            </a: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	     </a:t>
            </a:r>
            <a:r>
              <a:rPr lang="de-DE" sz="4000" b="1" dirty="0">
                <a:solidFill>
                  <a:schemeClr val="tx1"/>
                </a:solidFill>
                <a:latin typeface="Consolas" panose="020B0609020204030204" pitchFamily="49" charset="0"/>
              </a:rPr>
              <a:t>Monatlich</a:t>
            </a: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	        </a:t>
            </a:r>
            <a:r>
              <a:rPr lang="de-DE" sz="4000" b="1" dirty="0">
                <a:solidFill>
                  <a:schemeClr val="tx1"/>
                </a:solidFill>
                <a:latin typeface="Consolas" panose="020B0609020204030204" pitchFamily="49" charset="0"/>
              </a:rPr>
              <a:t>pro</a:t>
            </a: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de-DE" sz="4000" b="1" dirty="0">
                <a:solidFill>
                  <a:schemeClr val="tx1"/>
                </a:solidFill>
                <a:latin typeface="Consolas" panose="020B0609020204030204" pitchFamily="49" charset="0"/>
              </a:rPr>
              <a:t>KM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   </a:t>
            </a:r>
            <a:r>
              <a:rPr lang="de-DE" sz="4000" b="1" dirty="0">
                <a:solidFill>
                  <a:schemeClr val="tx1"/>
                </a:solidFill>
                <a:latin typeface="Consolas" panose="020B0609020204030204" pitchFamily="49" charset="0"/>
              </a:rPr>
              <a:t>Wertverlust</a:t>
            </a: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	      18000.00	       3000.00	        </a:t>
            </a:r>
            <a:r>
              <a:rPr lang="de-DE" sz="4000" dirty="0">
                <a:solidFill>
                  <a:srgbClr val="FF0000"/>
                </a:solidFill>
                <a:latin typeface="Consolas" panose="020B0609020204030204" pitchFamily="49" charset="0"/>
              </a:rPr>
              <a:t>250.00</a:t>
            </a: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	         16.67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  </a:t>
            </a:r>
            <a:r>
              <a:rPr lang="de-DE" sz="4000" b="1" dirty="0">
                <a:solidFill>
                  <a:schemeClr val="tx1"/>
                </a:solidFill>
                <a:latin typeface="Consolas" panose="020B0609020204030204" pitchFamily="49" charset="0"/>
              </a:rPr>
              <a:t>Versicherung</a:t>
            </a: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	       4650.00	        775.00	         64.58	          4.31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       </a:t>
            </a:r>
            <a:r>
              <a:rPr lang="de-DE" sz="4000" b="1" dirty="0">
                <a:solidFill>
                  <a:schemeClr val="tx1"/>
                </a:solidFill>
                <a:latin typeface="Consolas" panose="020B0609020204030204" pitchFamily="49" charset="0"/>
              </a:rPr>
              <a:t>Steuern</a:t>
            </a: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	        816.00	        136.00	         </a:t>
            </a:r>
            <a:r>
              <a:rPr lang="de-DE" sz="4000" dirty="0">
                <a:solidFill>
                  <a:srgbClr val="00B050"/>
                </a:solidFill>
                <a:latin typeface="Consolas" panose="020B0609020204030204" pitchFamily="49" charset="0"/>
              </a:rPr>
              <a:t>11.33</a:t>
            </a: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	          0.76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   </a:t>
            </a:r>
            <a:r>
              <a:rPr lang="de-DE" sz="4000" b="1" dirty="0">
                <a:solidFill>
                  <a:schemeClr val="tx1"/>
                </a:solidFill>
                <a:latin typeface="Consolas" panose="020B0609020204030204" pitchFamily="49" charset="0"/>
              </a:rPr>
              <a:t>Reparaturen</a:t>
            </a: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	       5400.00	        900.00	         </a:t>
            </a:r>
            <a:r>
              <a:rPr lang="de-DE" sz="4000" dirty="0">
                <a:solidFill>
                  <a:srgbClr val="00B050"/>
                </a:solidFill>
                <a:latin typeface="Consolas" panose="020B0609020204030204" pitchFamily="49" charset="0"/>
              </a:rPr>
              <a:t>75.00</a:t>
            </a: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	          5.00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     </a:t>
            </a:r>
            <a:r>
              <a:rPr lang="de-DE" sz="4000" b="1" dirty="0">
                <a:solidFill>
                  <a:schemeClr val="tx1"/>
                </a:solidFill>
                <a:latin typeface="Consolas" panose="020B0609020204030204" pitchFamily="49" charset="0"/>
              </a:rPr>
              <a:t>Verbrauch</a:t>
            </a: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	      13986.00	       2331.00	        </a:t>
            </a:r>
            <a:r>
              <a:rPr lang="de-DE" sz="4000" dirty="0">
                <a:solidFill>
                  <a:srgbClr val="FF0000"/>
                </a:solidFill>
                <a:latin typeface="Consolas" panose="020B0609020204030204" pitchFamily="49" charset="0"/>
              </a:rPr>
              <a:t>194.25</a:t>
            </a: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	         12.95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-----------------------------------------------------------------------------------------------------------------------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              	      42852.00	       7142.00	        </a:t>
            </a:r>
            <a:r>
              <a:rPr lang="de-DE" sz="4000" b="1" dirty="0">
                <a:solidFill>
                  <a:srgbClr val="00B050"/>
                </a:solidFill>
                <a:latin typeface="Consolas" panose="020B0609020204030204" pitchFamily="49" charset="0"/>
              </a:rPr>
              <a:t>595.17</a:t>
            </a: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	         39.68	</a:t>
            </a:r>
            <a:endParaRPr sz="40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FB84230A-9252-4CEC-BBFB-2EAF0C0BC6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4965" y="1075459"/>
            <a:ext cx="2824422" cy="1569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26338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Neuer Elektro, Prognose</a:t>
            </a:r>
            <a:endParaRPr dirty="0"/>
          </a:p>
        </p:txBody>
      </p:sp>
      <p:sp>
        <p:nvSpPr>
          <p:cNvPr id="79" name="Google Shape;79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-DE" dirty="0"/>
              <a:t>Wertverlust</a:t>
            </a: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-DE" dirty="0"/>
              <a:t>Kraftstoffe</a:t>
            </a: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-DE" dirty="0"/>
              <a:t>Wartung/Reparatur</a:t>
            </a: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-DE" dirty="0"/>
              <a:t>Versicherung</a:t>
            </a: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-DE" dirty="0"/>
              <a:t>Steuern</a:t>
            </a: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-DE" dirty="0"/>
              <a:t>Lieferzeit: </a:t>
            </a:r>
            <a:r>
              <a:rPr lang="de-DE" dirty="0">
                <a:solidFill>
                  <a:srgbClr val="FFC000"/>
                </a:solidFill>
              </a:rPr>
              <a:t>2 Monate</a:t>
            </a:r>
            <a:endParaRPr lang="de-DE" dirty="0">
              <a:solidFill>
                <a:srgbClr val="00B050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-DE" dirty="0">
                <a:solidFill>
                  <a:schemeClr val="tx1"/>
                </a:solidFill>
              </a:rPr>
              <a:t>Haltedauer: </a:t>
            </a:r>
            <a:r>
              <a:rPr lang="de-DE" dirty="0">
                <a:solidFill>
                  <a:srgbClr val="00B050"/>
                </a:solidFill>
              </a:rPr>
              <a:t>10 Jahre</a:t>
            </a:r>
          </a:p>
          <a:p>
            <a:pPr>
              <a:lnSpc>
                <a:spcPct val="150000"/>
              </a:lnSpc>
            </a:pPr>
            <a:endParaRPr lang="de-DE" dirty="0">
              <a:solidFill>
                <a:srgbClr val="FFC000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endParaRPr lang="de-DE" dirty="0"/>
          </a:p>
        </p:txBody>
      </p: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9F5685AC-1C78-4257-A91C-FA40FE75067F}"/>
              </a:ext>
            </a:extLst>
          </p:cNvPr>
          <p:cNvCxnSpPr>
            <a:cxnSpLocks/>
          </p:cNvCxnSpPr>
          <p:nvPr/>
        </p:nvCxnSpPr>
        <p:spPr>
          <a:xfrm rot="10800000" flipV="1">
            <a:off x="3190809" y="2143326"/>
            <a:ext cx="0" cy="428424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>
            <a:extLst>
              <a:ext uri="{FF2B5EF4-FFF2-40B4-BE49-F238E27FC236}">
                <a16:creationId xmlns:a16="http://schemas.microsoft.com/office/drawing/2014/main" id="{D8CDB4F7-47F3-4613-91AD-7E47F32FA317}"/>
              </a:ext>
            </a:extLst>
          </p:cNvPr>
          <p:cNvSpPr txBox="1"/>
          <p:nvPr/>
        </p:nvSpPr>
        <p:spPr>
          <a:xfrm>
            <a:off x="4859761" y="1152474"/>
            <a:ext cx="388138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B050"/>
                </a:solidFill>
              </a:rPr>
              <a:t>Die Regierung Fördert den Kauf von Elektroautos mit 9000€. Das verringert den Wertverlust.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B050"/>
                </a:solidFill>
              </a:rPr>
              <a:t>Die EEG Umlage für Strom wird abgeschafft, das verringert auf lange Sicht die Spritkosten.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B050"/>
                </a:solidFill>
              </a:rPr>
              <a:t>Weniger Teile können kaputt gehen, kein Ölwechsel nötig.</a:t>
            </a:r>
          </a:p>
        </p:txBody>
      </p: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EFDAE716-B05B-4C38-994F-E18183DED8E1}"/>
              </a:ext>
            </a:extLst>
          </p:cNvPr>
          <p:cNvCxnSpPr>
            <a:cxnSpLocks/>
          </p:cNvCxnSpPr>
          <p:nvPr/>
        </p:nvCxnSpPr>
        <p:spPr>
          <a:xfrm rot="10800000" flipV="1">
            <a:off x="3178020" y="2931968"/>
            <a:ext cx="0" cy="428424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2D247C78-74E3-4934-A1AC-AC4476FF378A}"/>
              </a:ext>
            </a:extLst>
          </p:cNvPr>
          <p:cNvCxnSpPr>
            <a:cxnSpLocks/>
          </p:cNvCxnSpPr>
          <p:nvPr/>
        </p:nvCxnSpPr>
        <p:spPr>
          <a:xfrm rot="10800000" flipV="1">
            <a:off x="3190808" y="1249734"/>
            <a:ext cx="0" cy="428424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FC112B41-DA24-4C27-992D-D9E67C11FB72}"/>
              </a:ext>
            </a:extLst>
          </p:cNvPr>
          <p:cNvCxnSpPr>
            <a:cxnSpLocks/>
          </p:cNvCxnSpPr>
          <p:nvPr/>
        </p:nvCxnSpPr>
        <p:spPr>
          <a:xfrm rot="10800000" flipV="1">
            <a:off x="3189742" y="1678158"/>
            <a:ext cx="0" cy="428424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85E860BB-2CFC-4A4E-80F8-2EDDC42903FE}"/>
              </a:ext>
            </a:extLst>
          </p:cNvPr>
          <p:cNvCxnSpPr>
            <a:cxnSpLocks/>
          </p:cNvCxnSpPr>
          <p:nvPr/>
        </p:nvCxnSpPr>
        <p:spPr>
          <a:xfrm rot="5400000" flipV="1">
            <a:off x="3190808" y="2510870"/>
            <a:ext cx="0" cy="428424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0200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Neuer Elektro, Prognose: </a:t>
            </a:r>
            <a:r>
              <a:rPr lang="de-DE" dirty="0">
                <a:hlinkClick r:id="rId3"/>
              </a:rPr>
              <a:t>Tesla Model Y</a:t>
            </a:r>
            <a:endParaRPr lang="de-DE" dirty="0"/>
          </a:p>
        </p:txBody>
      </p:sp>
      <p:sp>
        <p:nvSpPr>
          <p:cNvPr id="79" name="Google Shape;79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25000" lnSpcReduction="20000"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Wertverlust, einmalig                                  : 45000.00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Versicherungskosten, jährlich                          :   775.00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Steuern, jährlich                                      :     0.00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Verbrauch in kWh/100 km                                :    16.00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Durchschnittlicher Spritpreis über Haltedauer [€/kWh]  :     0.30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Reparatur und Wartungskosten, jährlich                 :   500.00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Jahreslaufleistung [tkm]                               :    18000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Gesamtlaufleistung [tkm]                               :   180000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Haltedauer in Jahren                                   :    10.00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buNone/>
            </a:pPr>
            <a:endParaRPr lang="de-DE" sz="4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buNone/>
            </a:pPr>
            <a:endParaRPr lang="de-DE" sz="4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              </a:t>
            </a:r>
            <a:r>
              <a:rPr lang="de-DE" sz="4000" b="1" dirty="0">
                <a:solidFill>
                  <a:schemeClr val="tx1"/>
                </a:solidFill>
                <a:latin typeface="Consolas" panose="020B0609020204030204" pitchFamily="49" charset="0"/>
              </a:rPr>
              <a:t>	        Gesamt	      Jährlich	     Monatlich	        pro KM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   </a:t>
            </a:r>
            <a:r>
              <a:rPr lang="de-DE" sz="4000" b="1" dirty="0">
                <a:solidFill>
                  <a:schemeClr val="tx1"/>
                </a:solidFill>
                <a:latin typeface="Consolas" panose="020B0609020204030204" pitchFamily="49" charset="0"/>
              </a:rPr>
              <a:t>Wertverlust</a:t>
            </a: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	      45000.00	       4500.00	        </a:t>
            </a:r>
            <a:r>
              <a:rPr lang="de-DE" sz="4000" dirty="0">
                <a:solidFill>
                  <a:srgbClr val="FF0000"/>
                </a:solidFill>
                <a:latin typeface="Consolas" panose="020B0609020204030204" pitchFamily="49" charset="0"/>
              </a:rPr>
              <a:t>375.00</a:t>
            </a: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	         25.00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  </a:t>
            </a:r>
            <a:r>
              <a:rPr lang="de-DE" sz="4000" b="1" dirty="0">
                <a:solidFill>
                  <a:schemeClr val="tx1"/>
                </a:solidFill>
                <a:latin typeface="Consolas" panose="020B0609020204030204" pitchFamily="49" charset="0"/>
              </a:rPr>
              <a:t>Versicherung</a:t>
            </a: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	       7750.00	        775.00	         64.58	          4.31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       </a:t>
            </a:r>
            <a:r>
              <a:rPr lang="de-DE" sz="4000" b="1" dirty="0">
                <a:solidFill>
                  <a:schemeClr val="tx1"/>
                </a:solidFill>
                <a:latin typeface="Consolas" panose="020B0609020204030204" pitchFamily="49" charset="0"/>
              </a:rPr>
              <a:t>Steuern</a:t>
            </a: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	          0.00	          0.00	          </a:t>
            </a:r>
            <a:r>
              <a:rPr lang="de-DE" sz="4000" dirty="0">
                <a:solidFill>
                  <a:srgbClr val="00B050"/>
                </a:solidFill>
                <a:latin typeface="Consolas" panose="020B0609020204030204" pitchFamily="49" charset="0"/>
              </a:rPr>
              <a:t>0.00</a:t>
            </a: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	          0.00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   </a:t>
            </a:r>
            <a:r>
              <a:rPr lang="de-DE" sz="4000" b="1" dirty="0">
                <a:solidFill>
                  <a:schemeClr val="tx1"/>
                </a:solidFill>
                <a:latin typeface="Consolas" panose="020B0609020204030204" pitchFamily="49" charset="0"/>
              </a:rPr>
              <a:t>Reparaturen</a:t>
            </a: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	       5000.00	        500.00	         </a:t>
            </a:r>
            <a:r>
              <a:rPr lang="de-DE" sz="4000" dirty="0">
                <a:solidFill>
                  <a:srgbClr val="00B050"/>
                </a:solidFill>
                <a:latin typeface="Consolas" panose="020B0609020204030204" pitchFamily="49" charset="0"/>
              </a:rPr>
              <a:t>41.67</a:t>
            </a: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	          2.78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     </a:t>
            </a:r>
            <a:r>
              <a:rPr lang="de-DE" sz="4000" b="1" dirty="0">
                <a:solidFill>
                  <a:schemeClr val="tx1"/>
                </a:solidFill>
                <a:latin typeface="Consolas" panose="020B0609020204030204" pitchFamily="49" charset="0"/>
              </a:rPr>
              <a:t>Verbrauch</a:t>
            </a: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	       8640.00	        864.00	         </a:t>
            </a:r>
            <a:r>
              <a:rPr lang="de-DE" sz="4000" dirty="0">
                <a:solidFill>
                  <a:srgbClr val="00B050"/>
                </a:solidFill>
                <a:latin typeface="Consolas" panose="020B0609020204030204" pitchFamily="49" charset="0"/>
              </a:rPr>
              <a:t>72.00</a:t>
            </a: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	          4.80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-----------------------------------------------------------------------------------------------------------------------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              	      66390.00	       6639.00	        </a:t>
            </a:r>
            <a:r>
              <a:rPr lang="de-DE" sz="4000" b="1" dirty="0">
                <a:solidFill>
                  <a:srgbClr val="00B050"/>
                </a:solidFill>
                <a:latin typeface="Consolas" panose="020B0609020204030204" pitchFamily="49" charset="0"/>
              </a:rPr>
              <a:t>553.25</a:t>
            </a:r>
            <a:r>
              <a:rPr lang="de-DE" sz="4000" b="1" dirty="0">
                <a:solidFill>
                  <a:schemeClr val="tx1"/>
                </a:solidFill>
                <a:latin typeface="Consolas" panose="020B0609020204030204" pitchFamily="49" charset="0"/>
              </a:rPr>
              <a:t>*)</a:t>
            </a: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	         36.88	</a:t>
            </a:r>
          </a:p>
        </p:txBody>
      </p:sp>
      <p:sp>
        <p:nvSpPr>
          <p:cNvPr id="4" name="Google Shape;66;p15">
            <a:extLst>
              <a:ext uri="{FF2B5EF4-FFF2-40B4-BE49-F238E27FC236}">
                <a16:creationId xmlns:a16="http://schemas.microsoft.com/office/drawing/2014/main" id="{346838EE-B7AE-4CF9-824A-4E389695020C}"/>
              </a:ext>
            </a:extLst>
          </p:cNvPr>
          <p:cNvSpPr txBox="1"/>
          <p:nvPr/>
        </p:nvSpPr>
        <p:spPr>
          <a:xfrm>
            <a:off x="582149" y="4532825"/>
            <a:ext cx="6426119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*) verringerter Langstreckenkomfort durch 20min Ladestop alle 2-3 Stunden.</a:t>
            </a:r>
            <a:endParaRPr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78104312-994C-44EF-AA4C-138B1AD1EC7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307" t="22406" r="21329" b="28641"/>
          <a:stretch/>
        </p:blipFill>
        <p:spPr>
          <a:xfrm>
            <a:off x="5416062" y="1017725"/>
            <a:ext cx="3286724" cy="1605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5058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027AD1D5-1A65-4232-B100-FA490B7D1D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9899"/>
            <a:ext cx="9144000" cy="5003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6849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Neuer </a:t>
            </a:r>
            <a:r>
              <a:rPr lang="de" dirty="0"/>
              <a:t>Benziner, Prognose</a:t>
            </a:r>
            <a:endParaRPr dirty="0"/>
          </a:p>
        </p:txBody>
      </p:sp>
      <p:sp>
        <p:nvSpPr>
          <p:cNvPr id="79" name="Google Shape;79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-DE" dirty="0">
                <a:solidFill>
                  <a:schemeClr val="tx1"/>
                </a:solidFill>
              </a:rPr>
              <a:t>Wertverlust</a:t>
            </a: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-DE" dirty="0">
                <a:solidFill>
                  <a:schemeClr val="tx1"/>
                </a:solidFill>
              </a:rPr>
              <a:t>Kraftstoffe</a:t>
            </a: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-DE" dirty="0">
                <a:solidFill>
                  <a:schemeClr val="tx1"/>
                </a:solidFill>
              </a:rPr>
              <a:t>Wartung/Reparatur</a:t>
            </a: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-DE" dirty="0">
                <a:solidFill>
                  <a:schemeClr val="tx1"/>
                </a:solidFill>
              </a:rPr>
              <a:t>Versicherung</a:t>
            </a: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-DE" dirty="0">
                <a:solidFill>
                  <a:schemeClr val="tx1"/>
                </a:solidFill>
              </a:rPr>
              <a:t>Steuern</a:t>
            </a:r>
          </a:p>
          <a:p>
            <a:pPr>
              <a:lnSpc>
                <a:spcPct val="150000"/>
              </a:lnSpc>
            </a:pPr>
            <a:r>
              <a:rPr lang="de-DE" dirty="0">
                <a:solidFill>
                  <a:schemeClr val="tx1"/>
                </a:solidFill>
              </a:rPr>
              <a:t>Lieferzeit:</a:t>
            </a:r>
            <a:r>
              <a:rPr lang="de-DE" dirty="0"/>
              <a:t> </a:t>
            </a:r>
            <a:r>
              <a:rPr lang="de-DE" dirty="0">
                <a:solidFill>
                  <a:srgbClr val="FF0000"/>
                </a:solidFill>
              </a:rPr>
              <a:t>6 Monate</a:t>
            </a: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-DE" dirty="0">
                <a:solidFill>
                  <a:schemeClr val="tx1"/>
                </a:solidFill>
              </a:rPr>
              <a:t>Haltedauer: </a:t>
            </a:r>
            <a:r>
              <a:rPr lang="de-DE" dirty="0">
                <a:solidFill>
                  <a:srgbClr val="00B050"/>
                </a:solidFill>
              </a:rPr>
              <a:t>10 Jahre</a:t>
            </a:r>
          </a:p>
          <a:p>
            <a:pPr>
              <a:lnSpc>
                <a:spcPct val="150000"/>
              </a:lnSpc>
            </a:pPr>
            <a:endParaRPr lang="de-DE" dirty="0">
              <a:solidFill>
                <a:srgbClr val="00B050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endParaRPr lang="de-DE" dirty="0"/>
          </a:p>
        </p:txBody>
      </p:sp>
      <p:cxnSp>
        <p:nvCxnSpPr>
          <p:cNvPr id="3" name="Gerade Verbindung mit Pfeil 2">
            <a:extLst>
              <a:ext uri="{FF2B5EF4-FFF2-40B4-BE49-F238E27FC236}">
                <a16:creationId xmlns:a16="http://schemas.microsoft.com/office/drawing/2014/main" id="{7794FD3B-6383-4424-B699-DF14A1549650}"/>
              </a:ext>
            </a:extLst>
          </p:cNvPr>
          <p:cNvCxnSpPr>
            <a:cxnSpLocks/>
          </p:cNvCxnSpPr>
          <p:nvPr/>
        </p:nvCxnSpPr>
        <p:spPr>
          <a:xfrm flipV="1">
            <a:off x="3178020" y="1678158"/>
            <a:ext cx="0" cy="428424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53E76258-AB23-4C6D-BAD3-6E8EE207E628}"/>
              </a:ext>
            </a:extLst>
          </p:cNvPr>
          <p:cNvCxnSpPr>
            <a:cxnSpLocks/>
          </p:cNvCxnSpPr>
          <p:nvPr/>
        </p:nvCxnSpPr>
        <p:spPr>
          <a:xfrm rot="5400000" flipV="1">
            <a:off x="3190808" y="2510870"/>
            <a:ext cx="0" cy="428424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>
            <a:extLst>
              <a:ext uri="{FF2B5EF4-FFF2-40B4-BE49-F238E27FC236}">
                <a16:creationId xmlns:a16="http://schemas.microsoft.com/office/drawing/2014/main" id="{D8CDB4F7-47F3-4613-91AD-7E47F32FA317}"/>
              </a:ext>
            </a:extLst>
          </p:cNvPr>
          <p:cNvSpPr txBox="1"/>
          <p:nvPr/>
        </p:nvSpPr>
        <p:spPr>
          <a:xfrm>
            <a:off x="5320145" y="1152475"/>
            <a:ext cx="3421001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FF0000"/>
                </a:solidFill>
              </a:rPr>
              <a:t>Es ist zu erwarten, dass Benzinfahrzeuge in 10 Jahren unverkäuflich sein werden.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FF0000"/>
                </a:solidFill>
              </a:rPr>
              <a:t>Unsere Kosten pro Kilometer werden mit Benzin stark steigen.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B050"/>
                </a:solidFill>
              </a:rPr>
              <a:t>Reparaturkosten werden geringer.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B050"/>
                </a:solidFill>
              </a:rPr>
              <a:t>Steuern werden geringer.</a:t>
            </a:r>
          </a:p>
        </p:txBody>
      </p: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EFDAE716-B05B-4C38-994F-E18183DED8E1}"/>
              </a:ext>
            </a:extLst>
          </p:cNvPr>
          <p:cNvCxnSpPr>
            <a:cxnSpLocks/>
          </p:cNvCxnSpPr>
          <p:nvPr/>
        </p:nvCxnSpPr>
        <p:spPr>
          <a:xfrm rot="10800000" flipV="1">
            <a:off x="3178020" y="2931968"/>
            <a:ext cx="0" cy="428424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DEBCD716-DDC6-45F2-A52C-F57358E3A8D8}"/>
              </a:ext>
            </a:extLst>
          </p:cNvPr>
          <p:cNvCxnSpPr>
            <a:cxnSpLocks/>
          </p:cNvCxnSpPr>
          <p:nvPr/>
        </p:nvCxnSpPr>
        <p:spPr>
          <a:xfrm rot="5400000" flipV="1">
            <a:off x="3190808" y="2087773"/>
            <a:ext cx="0" cy="428424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C301B78C-233D-46F7-B8A0-0E60DF42A4EA}"/>
              </a:ext>
            </a:extLst>
          </p:cNvPr>
          <p:cNvCxnSpPr>
            <a:cxnSpLocks/>
          </p:cNvCxnSpPr>
          <p:nvPr/>
        </p:nvCxnSpPr>
        <p:spPr>
          <a:xfrm flipV="1">
            <a:off x="3179252" y="1249734"/>
            <a:ext cx="0" cy="428424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53827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Neuer Benziner, Prognose: </a:t>
            </a:r>
            <a:r>
              <a:rPr lang="de-DE" dirty="0">
                <a:hlinkClick r:id="rId3"/>
              </a:rPr>
              <a:t>Mazda 6</a:t>
            </a:r>
            <a:r>
              <a:rPr lang="de-DE" dirty="0"/>
              <a:t> </a:t>
            </a:r>
          </a:p>
        </p:txBody>
      </p:sp>
      <p:sp>
        <p:nvSpPr>
          <p:cNvPr id="79" name="Google Shape;79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25000" lnSpcReduction="20000"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Wertverlust, einmalig                                : 29000.00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Versicherungskosten, jährlich                        :   775.00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Steuern, jährlich                                    :   136.00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Verbrauch in l/100 km                                :     8.00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Durchschnittlicher Spritpreis über Haltedauer [€/l]  :     2.00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Reparatur und Wartungskosten, jährlich               :   900.00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Jahreslaufleistung [tkm]                             :    18000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Gesamtlaufleistung [tkm]                             :   180000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Haltedauer in Jahren                                 :    10.00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buNone/>
            </a:pPr>
            <a:endParaRPr lang="de-DE" sz="4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buNone/>
            </a:pPr>
            <a:endParaRPr lang="de-DE" sz="4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              	</a:t>
            </a:r>
            <a:r>
              <a:rPr lang="de-DE" sz="4000" b="1" dirty="0">
                <a:solidFill>
                  <a:schemeClr val="tx1"/>
                </a:solidFill>
                <a:latin typeface="Consolas" panose="020B0609020204030204" pitchFamily="49" charset="0"/>
              </a:rPr>
              <a:t>        Gesamt	      Jährlich	     Monatlich	        pro KM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   </a:t>
            </a:r>
            <a:r>
              <a:rPr lang="de-DE" sz="4000" b="1" dirty="0">
                <a:solidFill>
                  <a:schemeClr val="tx1"/>
                </a:solidFill>
                <a:latin typeface="Consolas" panose="020B0609020204030204" pitchFamily="49" charset="0"/>
              </a:rPr>
              <a:t>Wertverlust</a:t>
            </a: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	      29000.00	       2900.00	        </a:t>
            </a:r>
            <a:r>
              <a:rPr lang="de-DE" sz="4000" dirty="0">
                <a:solidFill>
                  <a:srgbClr val="FF0000"/>
                </a:solidFill>
                <a:latin typeface="Consolas" panose="020B0609020204030204" pitchFamily="49" charset="0"/>
              </a:rPr>
              <a:t>241.67</a:t>
            </a: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	         16.11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  </a:t>
            </a:r>
            <a:r>
              <a:rPr lang="de-DE" sz="4000" b="1" dirty="0">
                <a:solidFill>
                  <a:schemeClr val="tx1"/>
                </a:solidFill>
                <a:latin typeface="Consolas" panose="020B0609020204030204" pitchFamily="49" charset="0"/>
              </a:rPr>
              <a:t>Versicherung</a:t>
            </a: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	       7750.00	        775.00	         64.58	          4.31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       </a:t>
            </a:r>
            <a:r>
              <a:rPr lang="de-DE" sz="4000" b="1" dirty="0">
                <a:solidFill>
                  <a:schemeClr val="tx1"/>
                </a:solidFill>
                <a:latin typeface="Consolas" panose="020B0609020204030204" pitchFamily="49" charset="0"/>
              </a:rPr>
              <a:t>Steuern</a:t>
            </a: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	       1360.00	        136.00	         </a:t>
            </a:r>
            <a:r>
              <a:rPr lang="de-DE" sz="4000" dirty="0">
                <a:solidFill>
                  <a:srgbClr val="00B050"/>
                </a:solidFill>
                <a:latin typeface="Consolas" panose="020B0609020204030204" pitchFamily="49" charset="0"/>
              </a:rPr>
              <a:t>11.33</a:t>
            </a: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	          0.76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   </a:t>
            </a:r>
            <a:r>
              <a:rPr lang="de-DE" sz="4000" b="1" dirty="0">
                <a:solidFill>
                  <a:schemeClr val="tx1"/>
                </a:solidFill>
                <a:latin typeface="Consolas" panose="020B0609020204030204" pitchFamily="49" charset="0"/>
              </a:rPr>
              <a:t>Reparaturen</a:t>
            </a: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	       9000.00	        900.00	         </a:t>
            </a:r>
            <a:r>
              <a:rPr lang="de-DE" sz="4000" dirty="0">
                <a:solidFill>
                  <a:srgbClr val="00B050"/>
                </a:solidFill>
                <a:latin typeface="Consolas" panose="020B0609020204030204" pitchFamily="49" charset="0"/>
              </a:rPr>
              <a:t>75.00</a:t>
            </a: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	          5.00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     </a:t>
            </a:r>
            <a:r>
              <a:rPr lang="de-DE" sz="4000" b="1" dirty="0">
                <a:solidFill>
                  <a:schemeClr val="tx1"/>
                </a:solidFill>
                <a:latin typeface="Consolas" panose="020B0609020204030204" pitchFamily="49" charset="0"/>
              </a:rPr>
              <a:t>Verbrauch</a:t>
            </a: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	      28800.00	       2880.00	        </a:t>
            </a:r>
            <a:r>
              <a:rPr lang="de-DE" sz="4000" dirty="0">
                <a:solidFill>
                  <a:srgbClr val="FF0000"/>
                </a:solidFill>
                <a:latin typeface="Consolas" panose="020B0609020204030204" pitchFamily="49" charset="0"/>
              </a:rPr>
              <a:t>240.00</a:t>
            </a: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	         16.00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-----------------------------------------------------------------------------------------------------------------------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              	      75910.00	       7591.00	        </a:t>
            </a:r>
            <a:r>
              <a:rPr lang="de-DE" sz="4000" b="1" dirty="0">
                <a:solidFill>
                  <a:srgbClr val="FF0000"/>
                </a:solidFill>
                <a:latin typeface="Consolas" panose="020B0609020204030204" pitchFamily="49" charset="0"/>
              </a:rPr>
              <a:t>632.58</a:t>
            </a: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	         42.17	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D73BC337-B214-4D54-B4F9-14BDEC48603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775" t="14779" r="44436" b="15618"/>
          <a:stretch/>
        </p:blipFill>
        <p:spPr>
          <a:xfrm>
            <a:off x="5563673" y="1017725"/>
            <a:ext cx="3268627" cy="1821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6183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Ä</a:t>
            </a:r>
            <a:r>
              <a:rPr lang="de" dirty="0"/>
              <a:t>lterer gebrauchter Benziner, Prognose</a:t>
            </a:r>
            <a:endParaRPr dirty="0"/>
          </a:p>
        </p:txBody>
      </p:sp>
      <p:sp>
        <p:nvSpPr>
          <p:cNvPr id="79" name="Google Shape;79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-DE" dirty="0"/>
              <a:t>Wertverlust</a:t>
            </a: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-DE" dirty="0"/>
              <a:t>Kraftstoffe</a:t>
            </a: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-DE" dirty="0"/>
              <a:t>Wartung/Reparatur</a:t>
            </a: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-DE" dirty="0"/>
              <a:t>Versicherung</a:t>
            </a: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-DE" dirty="0"/>
              <a:t>Steuern</a:t>
            </a:r>
          </a:p>
          <a:p>
            <a:pPr>
              <a:lnSpc>
                <a:spcPct val="150000"/>
              </a:lnSpc>
            </a:pPr>
            <a:r>
              <a:rPr lang="de-DE" dirty="0"/>
              <a:t>Lieferzeit: </a:t>
            </a:r>
            <a:r>
              <a:rPr lang="de-DE" dirty="0">
                <a:solidFill>
                  <a:srgbClr val="00B050"/>
                </a:solidFill>
              </a:rPr>
              <a:t>Sofort</a:t>
            </a: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-DE" dirty="0">
                <a:solidFill>
                  <a:schemeClr val="tx1"/>
                </a:solidFill>
              </a:rPr>
              <a:t>Haltedauer: </a:t>
            </a:r>
            <a:r>
              <a:rPr lang="de-DE" dirty="0">
                <a:solidFill>
                  <a:srgbClr val="FF0000"/>
                </a:solidFill>
              </a:rPr>
              <a:t>4 Jahre</a:t>
            </a:r>
          </a:p>
          <a:p>
            <a:pPr>
              <a:lnSpc>
                <a:spcPct val="150000"/>
              </a:lnSpc>
            </a:pPr>
            <a:endParaRPr lang="de-DE" dirty="0">
              <a:solidFill>
                <a:srgbClr val="00B050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endParaRPr lang="de-DE" dirty="0"/>
          </a:p>
        </p:txBody>
      </p:sp>
      <p:cxnSp>
        <p:nvCxnSpPr>
          <p:cNvPr id="3" name="Gerade Verbindung mit Pfeil 2">
            <a:extLst>
              <a:ext uri="{FF2B5EF4-FFF2-40B4-BE49-F238E27FC236}">
                <a16:creationId xmlns:a16="http://schemas.microsoft.com/office/drawing/2014/main" id="{7794FD3B-6383-4424-B699-DF14A1549650}"/>
              </a:ext>
            </a:extLst>
          </p:cNvPr>
          <p:cNvCxnSpPr>
            <a:cxnSpLocks/>
          </p:cNvCxnSpPr>
          <p:nvPr/>
        </p:nvCxnSpPr>
        <p:spPr>
          <a:xfrm flipV="1">
            <a:off x="3178020" y="1678158"/>
            <a:ext cx="0" cy="428424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53E76258-AB23-4C6D-BAD3-6E8EE207E628}"/>
              </a:ext>
            </a:extLst>
          </p:cNvPr>
          <p:cNvCxnSpPr>
            <a:cxnSpLocks/>
          </p:cNvCxnSpPr>
          <p:nvPr/>
        </p:nvCxnSpPr>
        <p:spPr>
          <a:xfrm rot="5400000" flipV="1">
            <a:off x="3190808" y="2510870"/>
            <a:ext cx="0" cy="428424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>
            <a:extLst>
              <a:ext uri="{FF2B5EF4-FFF2-40B4-BE49-F238E27FC236}">
                <a16:creationId xmlns:a16="http://schemas.microsoft.com/office/drawing/2014/main" id="{D8CDB4F7-47F3-4613-91AD-7E47F32FA317}"/>
              </a:ext>
            </a:extLst>
          </p:cNvPr>
          <p:cNvSpPr txBox="1"/>
          <p:nvPr/>
        </p:nvSpPr>
        <p:spPr>
          <a:xfrm>
            <a:off x="5320145" y="1152475"/>
            <a:ext cx="3421001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FF0000"/>
                </a:solidFill>
              </a:rPr>
              <a:t>Da Gebrauchtwägen zur Zeit sehr teuer sind, ist auch der potentielle Wertverlust extrem.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FF0000"/>
                </a:solidFill>
              </a:rPr>
              <a:t>Unsere Kosten pro Kilometer werden mit Benzin stark steigen.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B050"/>
                </a:solidFill>
              </a:rPr>
              <a:t>Reparaturkosten werden geringer.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B050"/>
                </a:solidFill>
              </a:rPr>
              <a:t>Steuern werden geringer.</a:t>
            </a:r>
          </a:p>
        </p:txBody>
      </p: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EFDAE716-B05B-4C38-994F-E18183DED8E1}"/>
              </a:ext>
            </a:extLst>
          </p:cNvPr>
          <p:cNvCxnSpPr>
            <a:cxnSpLocks/>
          </p:cNvCxnSpPr>
          <p:nvPr/>
        </p:nvCxnSpPr>
        <p:spPr>
          <a:xfrm rot="10800000" flipV="1">
            <a:off x="3178020" y="2931968"/>
            <a:ext cx="0" cy="428424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DEBCD716-DDC6-45F2-A52C-F57358E3A8D8}"/>
              </a:ext>
            </a:extLst>
          </p:cNvPr>
          <p:cNvCxnSpPr>
            <a:cxnSpLocks/>
          </p:cNvCxnSpPr>
          <p:nvPr/>
        </p:nvCxnSpPr>
        <p:spPr>
          <a:xfrm rot="5400000" flipV="1">
            <a:off x="3190808" y="2087773"/>
            <a:ext cx="0" cy="428424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C301B78C-233D-46F7-B8A0-0E60DF42A4EA}"/>
              </a:ext>
            </a:extLst>
          </p:cNvPr>
          <p:cNvCxnSpPr>
            <a:cxnSpLocks/>
          </p:cNvCxnSpPr>
          <p:nvPr/>
        </p:nvCxnSpPr>
        <p:spPr>
          <a:xfrm flipV="1">
            <a:off x="3179252" y="1249734"/>
            <a:ext cx="0" cy="428424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98547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Älterer </a:t>
            </a:r>
            <a:r>
              <a:rPr lang="de-DE" dirty="0"/>
              <a:t>gebrauchter Benziner, Prognose: </a:t>
            </a:r>
            <a:r>
              <a:rPr lang="de-DE" dirty="0">
                <a:hlinkClick r:id="rId3"/>
              </a:rPr>
              <a:t>Mazda 6</a:t>
            </a:r>
            <a:endParaRPr lang="de-DE" dirty="0"/>
          </a:p>
        </p:txBody>
      </p:sp>
      <p:sp>
        <p:nvSpPr>
          <p:cNvPr id="79" name="Google Shape;79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25000" lnSpcReduction="20000"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Wertverlust, einmalig                                : 17000.00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Versicherungskosten, jährlich                        :   775.00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Steuern, jährlich                                    :   136.00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Verbrauch in l/100 km                                :     8.00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Durchschnittlicher Spritpreis über Haltedauer [€/l]  :     1.85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Reparatur und Wartungskosten, jährlich               :   900.00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Jahreslaufleistung [tkm]                             :    18000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Gesamtlaufleistung [tkm]                             :    72000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Haltedauer in Jahren                                 :     4.00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buNone/>
            </a:pPr>
            <a:endParaRPr lang="de-DE" sz="4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buNone/>
            </a:pPr>
            <a:endParaRPr lang="de-DE" sz="4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             	                     </a:t>
            </a:r>
            <a:r>
              <a:rPr lang="de-DE" sz="4000" b="1" dirty="0">
                <a:solidFill>
                  <a:schemeClr val="tx1"/>
                </a:solidFill>
                <a:latin typeface="Consolas" panose="020B0609020204030204" pitchFamily="49" charset="0"/>
              </a:rPr>
              <a:t>Gesamt	      Jährlich	     Monatlich	        pro KM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   </a:t>
            </a:r>
            <a:r>
              <a:rPr lang="de-DE" sz="4000" b="1" dirty="0">
                <a:solidFill>
                  <a:schemeClr val="tx1"/>
                </a:solidFill>
                <a:latin typeface="Consolas" panose="020B0609020204030204" pitchFamily="49" charset="0"/>
              </a:rPr>
              <a:t>Wertverlust</a:t>
            </a: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	      17000.00	       4250.00	        </a:t>
            </a:r>
            <a:r>
              <a:rPr lang="de-DE" sz="4000" dirty="0">
                <a:solidFill>
                  <a:srgbClr val="FF0000"/>
                </a:solidFill>
                <a:latin typeface="Consolas" panose="020B0609020204030204" pitchFamily="49" charset="0"/>
              </a:rPr>
              <a:t>354.17</a:t>
            </a: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	         23.61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  </a:t>
            </a:r>
            <a:r>
              <a:rPr lang="de-DE" sz="4000" b="1" dirty="0">
                <a:solidFill>
                  <a:schemeClr val="tx1"/>
                </a:solidFill>
                <a:latin typeface="Consolas" panose="020B0609020204030204" pitchFamily="49" charset="0"/>
              </a:rPr>
              <a:t>Versicherung</a:t>
            </a: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	       3100.00	        775.00	         64.58	          4.31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       </a:t>
            </a:r>
            <a:r>
              <a:rPr lang="de-DE" sz="4000" b="1" dirty="0">
                <a:solidFill>
                  <a:schemeClr val="tx1"/>
                </a:solidFill>
                <a:latin typeface="Consolas" panose="020B0609020204030204" pitchFamily="49" charset="0"/>
              </a:rPr>
              <a:t>Steuern</a:t>
            </a: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	        544.00	        136.00	         </a:t>
            </a:r>
            <a:r>
              <a:rPr lang="de-DE" sz="4000" dirty="0">
                <a:solidFill>
                  <a:srgbClr val="00B050"/>
                </a:solidFill>
                <a:latin typeface="Consolas" panose="020B0609020204030204" pitchFamily="49" charset="0"/>
              </a:rPr>
              <a:t>11.33</a:t>
            </a: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	          0.76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   </a:t>
            </a:r>
            <a:r>
              <a:rPr lang="de-DE" sz="4000" b="1" dirty="0">
                <a:solidFill>
                  <a:schemeClr val="tx1"/>
                </a:solidFill>
                <a:latin typeface="Consolas" panose="020B0609020204030204" pitchFamily="49" charset="0"/>
              </a:rPr>
              <a:t>Reparaturen</a:t>
            </a: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	       3600.00	        900.00	         </a:t>
            </a:r>
            <a:r>
              <a:rPr lang="de-DE" sz="4000" dirty="0">
                <a:solidFill>
                  <a:srgbClr val="00B050"/>
                </a:solidFill>
                <a:latin typeface="Consolas" panose="020B0609020204030204" pitchFamily="49" charset="0"/>
              </a:rPr>
              <a:t>75.00</a:t>
            </a: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	          5.00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     </a:t>
            </a:r>
            <a:r>
              <a:rPr lang="de-DE" sz="4000" b="1" dirty="0">
                <a:solidFill>
                  <a:schemeClr val="tx1"/>
                </a:solidFill>
                <a:latin typeface="Consolas" panose="020B0609020204030204" pitchFamily="49" charset="0"/>
              </a:rPr>
              <a:t>Verbrauch</a:t>
            </a: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	      10656.00	       2664.00	        </a:t>
            </a:r>
            <a:r>
              <a:rPr lang="de-DE" sz="4000" dirty="0">
                <a:solidFill>
                  <a:srgbClr val="FF0000"/>
                </a:solidFill>
                <a:latin typeface="Consolas" panose="020B0609020204030204" pitchFamily="49" charset="0"/>
              </a:rPr>
              <a:t>222.00</a:t>
            </a: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	         14.80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-----------------------------------------------------------------------------------------------------------------------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              	      34900.00	       8725.00	        </a:t>
            </a:r>
            <a:r>
              <a:rPr lang="de-DE" sz="4000" b="1" dirty="0">
                <a:solidFill>
                  <a:srgbClr val="FF0000"/>
                </a:solidFill>
                <a:latin typeface="Consolas" panose="020B0609020204030204" pitchFamily="49" charset="0"/>
              </a:rPr>
              <a:t>727.08</a:t>
            </a: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	         48.47	</a:t>
            </a:r>
            <a:endParaRPr sz="40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B4258A05-9DA5-4DF3-98E5-B65A234C7AC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000" t="34810" r="21748" b="5195"/>
          <a:stretch/>
        </p:blipFill>
        <p:spPr>
          <a:xfrm>
            <a:off x="6004346" y="1083843"/>
            <a:ext cx="2455451" cy="1618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2291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D22DA25-2C67-4A36-A557-C9D7E1EEAF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Leasing Fahrzeuge Beispiele</a:t>
            </a:r>
          </a:p>
        </p:txBody>
      </p:sp>
    </p:spTree>
    <p:extLst>
      <p:ext uri="{BB962C8B-B14F-4D97-AF65-F5344CB8AC3E}">
        <p14:creationId xmlns:p14="http://schemas.microsoft.com/office/powerpoint/2010/main" val="37581317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91448DFB-0EEA-41A2-A757-A8D4D0936F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8576"/>
            <a:ext cx="9144000" cy="4406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5964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Kostenfaktoren am PKW</a:t>
            </a:r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 dirty="0">
                <a:solidFill>
                  <a:schemeClr val="tx1"/>
                </a:solidFill>
              </a:rPr>
              <a:t>Wertverlust</a:t>
            </a:r>
            <a:endParaRPr dirty="0">
              <a:solidFill>
                <a:schemeClr val="tx1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 dirty="0">
                <a:solidFill>
                  <a:schemeClr val="bg1">
                    <a:lumMod val="65000"/>
                  </a:schemeClr>
                </a:solidFill>
              </a:rPr>
              <a:t>Kaufpreis minus Verkaufspreis</a:t>
            </a:r>
            <a:endParaRPr dirty="0">
              <a:solidFill>
                <a:schemeClr val="bg1">
                  <a:lumMod val="65000"/>
                </a:schemeClr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 dirty="0">
                <a:solidFill>
                  <a:schemeClr val="tx1"/>
                </a:solidFill>
              </a:rPr>
              <a:t>Kraftstoffe</a:t>
            </a:r>
            <a:endParaRPr dirty="0">
              <a:solidFill>
                <a:schemeClr val="tx1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 dirty="0">
                <a:solidFill>
                  <a:schemeClr val="bg1">
                    <a:lumMod val="65000"/>
                  </a:schemeClr>
                </a:solidFill>
              </a:rPr>
              <a:t>Summe aller Tankstellenbesuche</a:t>
            </a:r>
            <a:endParaRPr dirty="0">
              <a:solidFill>
                <a:schemeClr val="bg1">
                  <a:lumMod val="65000"/>
                </a:schemeClr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 dirty="0">
                <a:solidFill>
                  <a:schemeClr val="tx1"/>
                </a:solidFill>
              </a:rPr>
              <a:t>Wartung/Reparatur</a:t>
            </a:r>
            <a:endParaRPr dirty="0">
              <a:solidFill>
                <a:schemeClr val="tx1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 dirty="0">
                <a:solidFill>
                  <a:schemeClr val="bg1">
                    <a:lumMod val="65000"/>
                  </a:schemeClr>
                </a:solidFill>
              </a:rPr>
              <a:t>Reguläre Wartungsarbeiten (Ölwechsel, etc)</a:t>
            </a:r>
            <a:endParaRPr dirty="0">
              <a:solidFill>
                <a:schemeClr val="bg1">
                  <a:lumMod val="65000"/>
                </a:schemeClr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 dirty="0">
                <a:solidFill>
                  <a:schemeClr val="bg1">
                    <a:lumMod val="65000"/>
                  </a:schemeClr>
                </a:solidFill>
              </a:rPr>
              <a:t>Reparaturen Aufgrund technischer Defekte</a:t>
            </a:r>
            <a:endParaRPr dirty="0">
              <a:solidFill>
                <a:schemeClr val="bg1">
                  <a:lumMod val="65000"/>
                </a:schemeClr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 dirty="0">
                <a:solidFill>
                  <a:schemeClr val="bg1">
                    <a:lumMod val="65000"/>
                  </a:schemeClr>
                </a:solidFill>
              </a:rPr>
              <a:t>Unfallschäden</a:t>
            </a:r>
            <a:endParaRPr dirty="0">
              <a:solidFill>
                <a:schemeClr val="bg1">
                  <a:lumMod val="65000"/>
                </a:schemeClr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 dirty="0">
                <a:solidFill>
                  <a:schemeClr val="tx1"/>
                </a:solidFill>
              </a:rPr>
              <a:t>Versicherung</a:t>
            </a:r>
            <a:endParaRPr dirty="0">
              <a:solidFill>
                <a:schemeClr val="tx1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 dirty="0">
                <a:solidFill>
                  <a:schemeClr val="bg1">
                    <a:lumMod val="65000"/>
                  </a:schemeClr>
                </a:solidFill>
              </a:rPr>
              <a:t>Jährlicher Versicherungsbeitrag </a:t>
            </a: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 dirty="0">
                <a:solidFill>
                  <a:schemeClr val="bg1">
                    <a:lumMod val="65000"/>
                  </a:schemeClr>
                </a:solidFill>
              </a:rPr>
              <a:t>Mobilitäts-Service</a:t>
            </a:r>
            <a:endParaRPr dirty="0">
              <a:solidFill>
                <a:schemeClr val="bg1">
                  <a:lumMod val="65000"/>
                </a:schemeClr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 dirty="0">
                <a:solidFill>
                  <a:schemeClr val="tx1"/>
                </a:solidFill>
              </a:rPr>
              <a:t>Steuern</a:t>
            </a:r>
            <a:endParaRPr dirty="0">
              <a:solidFill>
                <a:schemeClr val="tx1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 dirty="0">
                <a:solidFill>
                  <a:schemeClr val="bg1">
                    <a:lumMod val="65000"/>
                  </a:schemeClr>
                </a:solidFill>
              </a:rPr>
              <a:t>Jährliche KFZ-Steuer</a:t>
            </a:r>
            <a:endParaRPr dirty="0">
              <a:solidFill>
                <a:schemeClr val="bg1">
                  <a:lumMod val="65000"/>
                </a:schemeClr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B3F07042-D444-4A55-AB59-0B0A633D4E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0071"/>
            <a:ext cx="9144000" cy="4563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3865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3B84DC5C-1F7F-45FE-8B5D-B63744742A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3966"/>
            <a:ext cx="9144000" cy="4475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0292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74321EB8-692C-4667-841D-937E281AC7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4317"/>
            <a:ext cx="9144000" cy="4634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7558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E715C3-42D7-414A-A17F-AAAF2F432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Barkauf Fahrzeuge Beispiele</a:t>
            </a:r>
          </a:p>
        </p:txBody>
      </p:sp>
    </p:spTree>
    <p:extLst>
      <p:ext uri="{BB962C8B-B14F-4D97-AF65-F5344CB8AC3E}">
        <p14:creationId xmlns:p14="http://schemas.microsoft.com/office/powerpoint/2010/main" val="37668804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9956D931-2E3F-4187-8826-B9B70CEA8B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74795"/>
            <a:ext cx="9144000" cy="3593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4631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E0C03262-F107-45D7-9A19-ADE1FD5CD4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18932"/>
            <a:ext cx="9144000" cy="3705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5390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DF6BD599-2B23-4F08-98BD-DB1A04BCE0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9147"/>
            <a:ext cx="9144000" cy="3645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1938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55104448-1239-49A2-99F1-7B690DEF8C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0856"/>
            <a:ext cx="9144000" cy="3621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5642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Gesamtkosten Maximus</a:t>
            </a:r>
            <a:endParaRPr dirty="0"/>
          </a:p>
        </p:txBody>
      </p:sp>
      <p:sp>
        <p:nvSpPr>
          <p:cNvPr id="66" name="Google Shape;66;p15"/>
          <p:cNvSpPr txBox="1"/>
          <p:nvPr/>
        </p:nvSpPr>
        <p:spPr>
          <a:xfrm>
            <a:off x="582150" y="4532825"/>
            <a:ext cx="428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*) bei € 1500 Schrottwert</a:t>
            </a:r>
            <a:endParaRPr dirty="0"/>
          </a:p>
        </p:txBody>
      </p:sp>
      <p:sp>
        <p:nvSpPr>
          <p:cNvPr id="67" name="Google Shape;67;p15"/>
          <p:cNvSpPr txBox="1">
            <a:spLocks noGrp="1"/>
          </p:cNvSpPr>
          <p:nvPr>
            <p:ph type="body" idx="1"/>
          </p:nvPr>
        </p:nvSpPr>
        <p:spPr>
          <a:xfrm>
            <a:off x="287383" y="1116425"/>
            <a:ext cx="8569234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000" dirty="0">
                <a:solidFill>
                  <a:schemeClr val="tx1"/>
                </a:solidFill>
                <a:latin typeface="Consolas" panose="020B0609020204030204" pitchFamily="49" charset="0"/>
              </a:rPr>
              <a:t>Wertverlust, einmalig                                : 15403.00*)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000" dirty="0">
                <a:solidFill>
                  <a:schemeClr val="tx1"/>
                </a:solidFill>
                <a:latin typeface="Consolas" panose="020B0609020204030204" pitchFamily="49" charset="0"/>
              </a:rPr>
              <a:t>Versicherungskosten, jährlich                        :   775.00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000" dirty="0">
                <a:solidFill>
                  <a:schemeClr val="tx1"/>
                </a:solidFill>
                <a:latin typeface="Consolas" panose="020B0609020204030204" pitchFamily="49" charset="0"/>
              </a:rPr>
              <a:t>Steuern, jährlich                                    :   230.00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000" dirty="0">
                <a:solidFill>
                  <a:schemeClr val="tx1"/>
                </a:solidFill>
                <a:latin typeface="Consolas" panose="020B0609020204030204" pitchFamily="49" charset="0"/>
              </a:rPr>
              <a:t>Verbrauch in    l/100 km                             :     6.38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000" dirty="0">
                <a:solidFill>
                  <a:schemeClr val="tx1"/>
                </a:solidFill>
                <a:latin typeface="Consolas" panose="020B0609020204030204" pitchFamily="49" charset="0"/>
              </a:rPr>
              <a:t>Durchschnittlicher Spritpreis über Haltedauer [€/l]  :     1.19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000" dirty="0">
                <a:solidFill>
                  <a:schemeClr val="tx1"/>
                </a:solidFill>
                <a:latin typeface="Consolas" panose="020B0609020204030204" pitchFamily="49" charset="0"/>
              </a:rPr>
              <a:t>Reparatur und Wartungskosten, jährlich               :  2000.00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000" dirty="0">
                <a:solidFill>
                  <a:schemeClr val="tx1"/>
                </a:solidFill>
                <a:latin typeface="Consolas" panose="020B0609020204030204" pitchFamily="49" charset="0"/>
              </a:rPr>
              <a:t>Jahreslaufleistung [tkm]                             :    26000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000" dirty="0">
                <a:solidFill>
                  <a:schemeClr val="tx1"/>
                </a:solidFill>
                <a:latin typeface="Consolas" panose="020B0609020204030204" pitchFamily="49" charset="0"/>
              </a:rPr>
              <a:t>Gesamtlaufleistung [tkm]                             :   178100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000" dirty="0">
                <a:solidFill>
                  <a:schemeClr val="tx1"/>
                </a:solidFill>
                <a:latin typeface="Consolas" panose="020B0609020204030204" pitchFamily="49" charset="0"/>
              </a:rPr>
              <a:t>Haltedauer in Jahren                                 :     6.85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buNone/>
            </a:pPr>
            <a:endParaRPr lang="de-DE" sz="1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buNone/>
            </a:pPr>
            <a:endParaRPr lang="de-DE" sz="1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000" dirty="0">
                <a:solidFill>
                  <a:schemeClr val="tx1"/>
                </a:solidFill>
                <a:latin typeface="Consolas" panose="020B0609020204030204" pitchFamily="49" charset="0"/>
              </a:rPr>
              <a:t>              	</a:t>
            </a:r>
            <a:r>
              <a:rPr lang="de-DE" sz="1000" b="1" dirty="0">
                <a:solidFill>
                  <a:schemeClr val="tx1"/>
                </a:solidFill>
                <a:latin typeface="Consolas" panose="020B0609020204030204" pitchFamily="49" charset="0"/>
              </a:rPr>
              <a:t>        Gesamt	      Jährlich	     Monatlich	        pro KM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000" dirty="0">
                <a:solidFill>
                  <a:schemeClr val="tx1"/>
                </a:solidFill>
                <a:latin typeface="Consolas" panose="020B0609020204030204" pitchFamily="49" charset="0"/>
              </a:rPr>
              <a:t>   </a:t>
            </a:r>
            <a:r>
              <a:rPr lang="de-DE" sz="1000" b="1" dirty="0">
                <a:solidFill>
                  <a:schemeClr val="tx1"/>
                </a:solidFill>
                <a:latin typeface="Consolas" panose="020B0609020204030204" pitchFamily="49" charset="0"/>
              </a:rPr>
              <a:t>Wertverlust</a:t>
            </a:r>
            <a:r>
              <a:rPr lang="de-DE" sz="1000" dirty="0">
                <a:solidFill>
                  <a:schemeClr val="tx1"/>
                </a:solidFill>
                <a:latin typeface="Consolas" panose="020B0609020204030204" pitchFamily="49" charset="0"/>
              </a:rPr>
              <a:t>	      15403.00	       2248.61	        187.38	          8.65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000" dirty="0">
                <a:solidFill>
                  <a:schemeClr val="tx1"/>
                </a:solidFill>
                <a:latin typeface="Consolas" panose="020B0609020204030204" pitchFamily="49" charset="0"/>
              </a:rPr>
              <a:t>  </a:t>
            </a:r>
            <a:r>
              <a:rPr lang="de-DE" sz="1000" b="1" dirty="0">
                <a:solidFill>
                  <a:schemeClr val="tx1"/>
                </a:solidFill>
                <a:latin typeface="Consolas" panose="020B0609020204030204" pitchFamily="49" charset="0"/>
              </a:rPr>
              <a:t>Versicherung</a:t>
            </a:r>
            <a:r>
              <a:rPr lang="de-DE" sz="1000" dirty="0">
                <a:solidFill>
                  <a:schemeClr val="tx1"/>
                </a:solidFill>
                <a:latin typeface="Consolas" panose="020B0609020204030204" pitchFamily="49" charset="0"/>
              </a:rPr>
              <a:t>	       5308.75	        775.00	         64.58	          2.98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000" dirty="0">
                <a:solidFill>
                  <a:schemeClr val="tx1"/>
                </a:solidFill>
                <a:latin typeface="Consolas" panose="020B0609020204030204" pitchFamily="49" charset="0"/>
              </a:rPr>
              <a:t>       </a:t>
            </a:r>
            <a:r>
              <a:rPr lang="de-DE" sz="1000" b="1" dirty="0">
                <a:solidFill>
                  <a:schemeClr val="tx1"/>
                </a:solidFill>
                <a:latin typeface="Consolas" panose="020B0609020204030204" pitchFamily="49" charset="0"/>
              </a:rPr>
              <a:t>Steuern</a:t>
            </a:r>
            <a:r>
              <a:rPr lang="de-DE" sz="1000" dirty="0">
                <a:solidFill>
                  <a:schemeClr val="tx1"/>
                </a:solidFill>
                <a:latin typeface="Consolas" panose="020B0609020204030204" pitchFamily="49" charset="0"/>
              </a:rPr>
              <a:t>	       1575.50	        230.00	         19.17	          0.88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000" dirty="0">
                <a:solidFill>
                  <a:schemeClr val="tx1"/>
                </a:solidFill>
                <a:latin typeface="Consolas" panose="020B0609020204030204" pitchFamily="49" charset="0"/>
              </a:rPr>
              <a:t>   </a:t>
            </a:r>
            <a:r>
              <a:rPr lang="de-DE" sz="1000" b="1" dirty="0">
                <a:solidFill>
                  <a:schemeClr val="tx1"/>
                </a:solidFill>
                <a:latin typeface="Consolas" panose="020B0609020204030204" pitchFamily="49" charset="0"/>
              </a:rPr>
              <a:t>Reparaturen</a:t>
            </a:r>
            <a:r>
              <a:rPr lang="de-DE" sz="1000" dirty="0">
                <a:solidFill>
                  <a:schemeClr val="tx1"/>
                </a:solidFill>
                <a:latin typeface="Consolas" panose="020B0609020204030204" pitchFamily="49" charset="0"/>
              </a:rPr>
              <a:t>	      13700.00	       2000.00	        166.67	          7.69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000" dirty="0">
                <a:solidFill>
                  <a:schemeClr val="tx1"/>
                </a:solidFill>
                <a:latin typeface="Consolas" panose="020B0609020204030204" pitchFamily="49" charset="0"/>
              </a:rPr>
              <a:t>     </a:t>
            </a:r>
            <a:r>
              <a:rPr lang="de-DE" sz="1000" b="1" dirty="0">
                <a:solidFill>
                  <a:schemeClr val="tx1"/>
                </a:solidFill>
                <a:latin typeface="Consolas" panose="020B0609020204030204" pitchFamily="49" charset="0"/>
              </a:rPr>
              <a:t>Verbrauch</a:t>
            </a:r>
            <a:r>
              <a:rPr lang="de-DE" sz="1000" dirty="0">
                <a:solidFill>
                  <a:schemeClr val="tx1"/>
                </a:solidFill>
                <a:latin typeface="Consolas" panose="020B0609020204030204" pitchFamily="49" charset="0"/>
              </a:rPr>
              <a:t>	      13521.71	       1973.97	        164.50	          7.59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000" dirty="0">
                <a:solidFill>
                  <a:schemeClr val="tx1"/>
                </a:solidFill>
                <a:latin typeface="Consolas" panose="020B0609020204030204" pitchFamily="49" charset="0"/>
              </a:rPr>
              <a:t>-----------------------------------------------------------------------------------------------------------------------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000" dirty="0">
                <a:solidFill>
                  <a:schemeClr val="tx1"/>
                </a:solidFill>
                <a:latin typeface="Consolas" panose="020B0609020204030204" pitchFamily="49" charset="0"/>
              </a:rPr>
              <a:t>              	      49508.96	       7227.59	        </a:t>
            </a:r>
            <a:r>
              <a:rPr lang="de-DE" sz="1000" b="1" dirty="0">
                <a:solidFill>
                  <a:schemeClr val="tx1"/>
                </a:solidFill>
                <a:latin typeface="Consolas" panose="020B0609020204030204" pitchFamily="49" charset="0"/>
              </a:rPr>
              <a:t>602.30</a:t>
            </a:r>
            <a:r>
              <a:rPr lang="de-DE" sz="1000" dirty="0">
                <a:solidFill>
                  <a:schemeClr val="tx1"/>
                </a:solidFill>
                <a:latin typeface="Consolas" panose="020B0609020204030204" pitchFamily="49" charset="0"/>
              </a:rPr>
              <a:t>	         27.80</a:t>
            </a:r>
          </a:p>
        </p:txBody>
      </p:sp>
      <p:pic>
        <p:nvPicPr>
          <p:cNvPr id="5" name="Google Shape;54;p13">
            <a:extLst>
              <a:ext uri="{FF2B5EF4-FFF2-40B4-BE49-F238E27FC236}">
                <a16:creationId xmlns:a16="http://schemas.microsoft.com/office/drawing/2014/main" id="{09549B0E-C509-4A6C-8126-DD7053750DA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8876"/>
          <a:stretch/>
        </p:blipFill>
        <p:spPr>
          <a:xfrm>
            <a:off x="6029924" y="157024"/>
            <a:ext cx="2659350" cy="26470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FCBF45-5B97-4750-BF93-BEA8BD93D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Monatliche Kosten Maximus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6784DA1F-FF44-4223-AE08-E127C7956D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71"/>
          <a:stretch/>
        </p:blipFill>
        <p:spPr bwMode="auto">
          <a:xfrm>
            <a:off x="249381" y="1017725"/>
            <a:ext cx="8520599" cy="3880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68181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312F35B-BBC6-4111-9DBB-482FD195C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Optionen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46299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Optionen für neues Auto</a:t>
            </a:r>
            <a:endParaRPr/>
          </a:p>
        </p:txBody>
      </p:sp>
      <p:sp>
        <p:nvSpPr>
          <p:cNvPr id="73" name="Google Shape;73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 dirty="0"/>
              <a:t>Gebrauchter Diesel 		6 	Jahre Haltedauer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 dirty="0"/>
              <a:t>Gebrauchter Benziner 	6 	Jahre Haltedauer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 dirty="0"/>
              <a:t>Neues Elektroauto 		10 	Jahre Haltedauer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 dirty="0"/>
              <a:t>Neuer Benziner 		10 	Jahre Haltedauer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 dirty="0"/>
              <a:t>Älterer gebrauchter Benziner 	4 	Jahre Haltedauer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 dirty="0"/>
              <a:t>Leasing?  			4 	Jahre Haltedauer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 dirty="0"/>
              <a:t>Barkauf?                          	10	Jahre Haltedauer</a:t>
            </a:r>
            <a:endParaRPr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Gebrauchter Diesel, Prognose</a:t>
            </a:r>
            <a:endParaRPr dirty="0"/>
          </a:p>
        </p:txBody>
      </p:sp>
      <p:sp>
        <p:nvSpPr>
          <p:cNvPr id="79" name="Google Shape;79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-DE" dirty="0"/>
              <a:t>Wertverlust</a:t>
            </a: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-DE" dirty="0"/>
              <a:t>Kraftstoffe</a:t>
            </a: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-DE" dirty="0"/>
              <a:t>Wartung/Reparatur</a:t>
            </a: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-DE" dirty="0"/>
              <a:t>Versicherung</a:t>
            </a: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-DE" dirty="0"/>
              <a:t>Steuern</a:t>
            </a: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-DE" dirty="0"/>
              <a:t>Lieferzeit: </a:t>
            </a:r>
            <a:r>
              <a:rPr lang="de-DE" dirty="0">
                <a:solidFill>
                  <a:srgbClr val="00B050"/>
                </a:solidFill>
              </a:rPr>
              <a:t>Sofort</a:t>
            </a: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-DE" dirty="0">
                <a:solidFill>
                  <a:schemeClr val="tx1"/>
                </a:solidFill>
              </a:rPr>
              <a:t>Haltedauer: </a:t>
            </a:r>
            <a:r>
              <a:rPr lang="de-DE" dirty="0">
                <a:solidFill>
                  <a:srgbClr val="FFC000"/>
                </a:solidFill>
              </a:rPr>
              <a:t>6 Jahre</a:t>
            </a:r>
          </a:p>
        </p:txBody>
      </p:sp>
      <p:cxnSp>
        <p:nvCxnSpPr>
          <p:cNvPr id="3" name="Gerade Verbindung mit Pfeil 2">
            <a:extLst>
              <a:ext uri="{FF2B5EF4-FFF2-40B4-BE49-F238E27FC236}">
                <a16:creationId xmlns:a16="http://schemas.microsoft.com/office/drawing/2014/main" id="{7794FD3B-6383-4424-B699-DF14A1549650}"/>
              </a:ext>
            </a:extLst>
          </p:cNvPr>
          <p:cNvCxnSpPr>
            <a:cxnSpLocks/>
          </p:cNvCxnSpPr>
          <p:nvPr/>
        </p:nvCxnSpPr>
        <p:spPr>
          <a:xfrm flipV="1">
            <a:off x="3484952" y="1699846"/>
            <a:ext cx="0" cy="428424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10A81472-D55C-4D6A-A30F-F7BB59C59385}"/>
              </a:ext>
            </a:extLst>
          </p:cNvPr>
          <p:cNvCxnSpPr>
            <a:cxnSpLocks/>
          </p:cNvCxnSpPr>
          <p:nvPr/>
        </p:nvCxnSpPr>
        <p:spPr>
          <a:xfrm flipV="1">
            <a:off x="3484952" y="1271422"/>
            <a:ext cx="0" cy="428424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9F5685AC-1C78-4257-A91C-FA40FE75067F}"/>
              </a:ext>
            </a:extLst>
          </p:cNvPr>
          <p:cNvCxnSpPr>
            <a:cxnSpLocks/>
          </p:cNvCxnSpPr>
          <p:nvPr/>
        </p:nvCxnSpPr>
        <p:spPr>
          <a:xfrm rot="5400000" flipV="1">
            <a:off x="3484952" y="2107814"/>
            <a:ext cx="0" cy="428424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53E76258-AB23-4C6D-BAD3-6E8EE207E628}"/>
              </a:ext>
            </a:extLst>
          </p:cNvPr>
          <p:cNvCxnSpPr>
            <a:cxnSpLocks/>
          </p:cNvCxnSpPr>
          <p:nvPr/>
        </p:nvCxnSpPr>
        <p:spPr>
          <a:xfrm rot="5400000" flipV="1">
            <a:off x="3484952" y="2517265"/>
            <a:ext cx="0" cy="428424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E28CED0A-5140-4A2C-AB52-59A82234E58F}"/>
              </a:ext>
            </a:extLst>
          </p:cNvPr>
          <p:cNvCxnSpPr>
            <a:cxnSpLocks/>
          </p:cNvCxnSpPr>
          <p:nvPr/>
        </p:nvCxnSpPr>
        <p:spPr>
          <a:xfrm rot="5400000" flipV="1">
            <a:off x="3484952" y="2920113"/>
            <a:ext cx="0" cy="428424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feld 5">
            <a:extLst>
              <a:ext uri="{FF2B5EF4-FFF2-40B4-BE49-F238E27FC236}">
                <a16:creationId xmlns:a16="http://schemas.microsoft.com/office/drawing/2014/main" id="{67D44860-09E5-492E-8E92-471E9084DFC2}"/>
              </a:ext>
            </a:extLst>
          </p:cNvPr>
          <p:cNvSpPr txBox="1"/>
          <p:nvPr/>
        </p:nvSpPr>
        <p:spPr>
          <a:xfrm>
            <a:off x="5857276" y="1152475"/>
            <a:ext cx="288387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FF0000"/>
                </a:solidFill>
              </a:rPr>
              <a:t>Die Bundesregierung macht Diesel immer unattraktiver.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FF0000"/>
                </a:solidFill>
              </a:rPr>
              <a:t>Durch die steigenden Steuern auf Diesel, wird auch der Wertverlust von Dieseln steigen.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Gebrauchter Diesel, Prognose: </a:t>
            </a:r>
            <a:r>
              <a:rPr lang="de-DE" dirty="0">
                <a:hlinkClick r:id="rId3"/>
              </a:rPr>
              <a:t>Mercedes-Benz C 200d T</a:t>
            </a:r>
            <a:endParaRPr lang="de-DE" dirty="0"/>
          </a:p>
        </p:txBody>
      </p:sp>
      <p:sp>
        <p:nvSpPr>
          <p:cNvPr id="79" name="Google Shape;79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25000" lnSpcReduction="20000"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Wertverlust, einmalig                                : 20000.00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Versicherungskosten, jährlich                        :   775.00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Steuern, jährlich                                    :   230.00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Verbrauch in    l/100 km                             :     6.00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Durchschnittlicher Spritpreis über Haltedauer [€/l]  :     1.35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Reparatur und Wartungskosten, jährlich               :  1800.00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Jahreslaufleistung [tkm]                             :    18000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Gesamtlaufleistung [tkm]                             :   108000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Haltedauer in Jahren                                 :     </a:t>
            </a:r>
            <a:r>
              <a:rPr lang="de-DE" sz="4000" b="1" dirty="0">
                <a:solidFill>
                  <a:schemeClr val="tx1"/>
                </a:solidFill>
                <a:latin typeface="Consolas" panose="020B0609020204030204" pitchFamily="49" charset="0"/>
              </a:rPr>
              <a:t>6.00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buNone/>
            </a:pPr>
            <a:endParaRPr lang="de-DE" sz="4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buNone/>
            </a:pPr>
            <a:endParaRPr lang="de-DE" sz="4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              	        </a:t>
            </a:r>
            <a:r>
              <a:rPr lang="de-DE" sz="4000" b="1" dirty="0">
                <a:solidFill>
                  <a:schemeClr val="tx1"/>
                </a:solidFill>
                <a:latin typeface="Consolas" panose="020B0609020204030204" pitchFamily="49" charset="0"/>
              </a:rPr>
              <a:t>Gesamt	      Jährlich	     Monatlich	        pro KM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   </a:t>
            </a:r>
            <a:r>
              <a:rPr lang="de-DE" sz="4000" b="1" dirty="0">
                <a:solidFill>
                  <a:schemeClr val="tx1"/>
                </a:solidFill>
                <a:latin typeface="Consolas" panose="020B0609020204030204" pitchFamily="49" charset="0"/>
              </a:rPr>
              <a:t>Wertverlust</a:t>
            </a: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	      20000.00	       3333.33	        </a:t>
            </a:r>
            <a:r>
              <a:rPr lang="de-DE" sz="4000" dirty="0">
                <a:solidFill>
                  <a:srgbClr val="FF0000"/>
                </a:solidFill>
                <a:latin typeface="Consolas" panose="020B0609020204030204" pitchFamily="49" charset="0"/>
              </a:rPr>
              <a:t>277.78</a:t>
            </a: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	         18.52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  </a:t>
            </a:r>
            <a:r>
              <a:rPr lang="de-DE" sz="4000" b="1" dirty="0">
                <a:solidFill>
                  <a:schemeClr val="tx1"/>
                </a:solidFill>
                <a:latin typeface="Consolas" panose="020B0609020204030204" pitchFamily="49" charset="0"/>
              </a:rPr>
              <a:t>Versicherung</a:t>
            </a: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	       4650.00	        775.00	         64.58	          4.31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       </a:t>
            </a:r>
            <a:r>
              <a:rPr lang="de-DE" sz="4000" b="1" dirty="0">
                <a:solidFill>
                  <a:schemeClr val="tx1"/>
                </a:solidFill>
                <a:latin typeface="Consolas" panose="020B0609020204030204" pitchFamily="49" charset="0"/>
              </a:rPr>
              <a:t>Steuern</a:t>
            </a: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	       1380.00	        230.00	         19.17	          1.28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   </a:t>
            </a:r>
            <a:r>
              <a:rPr lang="de-DE" sz="4000" b="1" dirty="0">
                <a:solidFill>
                  <a:schemeClr val="tx1"/>
                </a:solidFill>
                <a:latin typeface="Consolas" panose="020B0609020204030204" pitchFamily="49" charset="0"/>
              </a:rPr>
              <a:t>Reparaturen</a:t>
            </a: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	      10800.00	       1800.00	        </a:t>
            </a:r>
            <a:r>
              <a:rPr lang="de-DE" sz="4000" dirty="0">
                <a:solidFill>
                  <a:srgbClr val="00B050"/>
                </a:solidFill>
                <a:latin typeface="Consolas" panose="020B0609020204030204" pitchFamily="49" charset="0"/>
              </a:rPr>
              <a:t>150.00</a:t>
            </a: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	         10.00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     </a:t>
            </a:r>
            <a:r>
              <a:rPr lang="de-DE" sz="4000" b="1" dirty="0">
                <a:solidFill>
                  <a:schemeClr val="tx1"/>
                </a:solidFill>
                <a:latin typeface="Consolas" panose="020B0609020204030204" pitchFamily="49" charset="0"/>
              </a:rPr>
              <a:t>Verbrauch</a:t>
            </a: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	       8748.00	       1458.00	        </a:t>
            </a:r>
            <a:r>
              <a:rPr lang="de-DE" sz="4000" dirty="0">
                <a:solidFill>
                  <a:srgbClr val="00B050"/>
                </a:solidFill>
                <a:latin typeface="Consolas" panose="020B0609020204030204" pitchFamily="49" charset="0"/>
              </a:rPr>
              <a:t>121.50</a:t>
            </a: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	          8.10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-----------------------------------------------------------------------------------------------------------------------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              	      45578.00	       7596.33	        </a:t>
            </a:r>
            <a:r>
              <a:rPr lang="de-DE" sz="4000" b="1" dirty="0">
                <a:solidFill>
                  <a:srgbClr val="FF0000"/>
                </a:solidFill>
                <a:latin typeface="Consolas" panose="020B0609020204030204" pitchFamily="49" charset="0"/>
              </a:rPr>
              <a:t>633.03</a:t>
            </a: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	         42.20	</a:t>
            </a:r>
            <a:endParaRPr sz="40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79F1B80F-EB0A-40CD-AA40-6B6FB833826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5657"/>
          <a:stretch/>
        </p:blipFill>
        <p:spPr>
          <a:xfrm>
            <a:off x="5780689" y="1202148"/>
            <a:ext cx="2520847" cy="1594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9511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Gebrauchter Benziner, Prognose</a:t>
            </a:r>
            <a:endParaRPr dirty="0"/>
          </a:p>
        </p:txBody>
      </p:sp>
      <p:sp>
        <p:nvSpPr>
          <p:cNvPr id="79" name="Google Shape;79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-DE" dirty="0"/>
              <a:t>Wertverlust</a:t>
            </a: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-DE" dirty="0"/>
              <a:t>Kraftstoffe</a:t>
            </a: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-DE" dirty="0"/>
              <a:t>Wartung/Reparatur</a:t>
            </a: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-DE" dirty="0"/>
              <a:t>Versicherung</a:t>
            </a: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-DE" dirty="0"/>
              <a:t>Steuern</a:t>
            </a: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-DE" dirty="0"/>
              <a:t>Lieferzeit: </a:t>
            </a:r>
            <a:r>
              <a:rPr lang="de-DE" dirty="0">
                <a:solidFill>
                  <a:srgbClr val="00B050"/>
                </a:solidFill>
              </a:rPr>
              <a:t>Sofort</a:t>
            </a: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-DE" dirty="0">
                <a:solidFill>
                  <a:schemeClr val="tx1"/>
                </a:solidFill>
              </a:rPr>
              <a:t>Haltedauer: </a:t>
            </a:r>
            <a:r>
              <a:rPr lang="de-DE" dirty="0">
                <a:solidFill>
                  <a:srgbClr val="FFC000"/>
                </a:solidFill>
              </a:rPr>
              <a:t>6 Jahre</a:t>
            </a:r>
          </a:p>
          <a:p>
            <a:pPr>
              <a:lnSpc>
                <a:spcPct val="150000"/>
              </a:lnSpc>
            </a:pPr>
            <a:endParaRPr lang="de-DE" dirty="0">
              <a:solidFill>
                <a:srgbClr val="00B050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endParaRPr lang="de-DE" dirty="0"/>
          </a:p>
        </p:txBody>
      </p:sp>
      <p:cxnSp>
        <p:nvCxnSpPr>
          <p:cNvPr id="3" name="Gerade Verbindung mit Pfeil 2">
            <a:extLst>
              <a:ext uri="{FF2B5EF4-FFF2-40B4-BE49-F238E27FC236}">
                <a16:creationId xmlns:a16="http://schemas.microsoft.com/office/drawing/2014/main" id="{7794FD3B-6383-4424-B699-DF14A1549650}"/>
              </a:ext>
            </a:extLst>
          </p:cNvPr>
          <p:cNvCxnSpPr>
            <a:cxnSpLocks/>
          </p:cNvCxnSpPr>
          <p:nvPr/>
        </p:nvCxnSpPr>
        <p:spPr>
          <a:xfrm flipV="1">
            <a:off x="3178020" y="1678158"/>
            <a:ext cx="0" cy="428424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9F5685AC-1C78-4257-A91C-FA40FE75067F}"/>
              </a:ext>
            </a:extLst>
          </p:cNvPr>
          <p:cNvCxnSpPr>
            <a:cxnSpLocks/>
          </p:cNvCxnSpPr>
          <p:nvPr/>
        </p:nvCxnSpPr>
        <p:spPr>
          <a:xfrm rot="10800000" flipV="1">
            <a:off x="3190809" y="2143326"/>
            <a:ext cx="0" cy="428424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53E76258-AB23-4C6D-BAD3-6E8EE207E628}"/>
              </a:ext>
            </a:extLst>
          </p:cNvPr>
          <p:cNvCxnSpPr>
            <a:cxnSpLocks/>
          </p:cNvCxnSpPr>
          <p:nvPr/>
        </p:nvCxnSpPr>
        <p:spPr>
          <a:xfrm rot="5400000" flipV="1">
            <a:off x="3190808" y="2510870"/>
            <a:ext cx="0" cy="428424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9F2FAE94-BCFF-4297-9F48-708CD8D915CD}"/>
              </a:ext>
            </a:extLst>
          </p:cNvPr>
          <p:cNvCxnSpPr>
            <a:cxnSpLocks/>
          </p:cNvCxnSpPr>
          <p:nvPr/>
        </p:nvCxnSpPr>
        <p:spPr>
          <a:xfrm rot="5400000" flipV="1">
            <a:off x="3184415" y="1263957"/>
            <a:ext cx="0" cy="428424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>
            <a:extLst>
              <a:ext uri="{FF2B5EF4-FFF2-40B4-BE49-F238E27FC236}">
                <a16:creationId xmlns:a16="http://schemas.microsoft.com/office/drawing/2014/main" id="{D8CDB4F7-47F3-4613-91AD-7E47F32FA317}"/>
              </a:ext>
            </a:extLst>
          </p:cNvPr>
          <p:cNvSpPr txBox="1"/>
          <p:nvPr/>
        </p:nvSpPr>
        <p:spPr>
          <a:xfrm>
            <a:off x="5857276" y="1152475"/>
            <a:ext cx="288387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FF0000"/>
                </a:solidFill>
              </a:rPr>
              <a:t>Unsere Kosten pro Kilometer werden mit Benzin stark steigen.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B050"/>
                </a:solidFill>
              </a:rPr>
              <a:t>Reparaturkosten werden geringer, Steuern werden geringer.</a:t>
            </a:r>
          </a:p>
        </p:txBody>
      </p: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EFDAE716-B05B-4C38-994F-E18183DED8E1}"/>
              </a:ext>
            </a:extLst>
          </p:cNvPr>
          <p:cNvCxnSpPr>
            <a:cxnSpLocks/>
          </p:cNvCxnSpPr>
          <p:nvPr/>
        </p:nvCxnSpPr>
        <p:spPr>
          <a:xfrm rot="10800000" flipV="1">
            <a:off x="3178020" y="2931968"/>
            <a:ext cx="0" cy="428424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4742989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Simple Light">
    <a:dk1>
      <a:srgbClr val="000000"/>
    </a:dk1>
    <a:lt1>
      <a:srgbClr val="FFFFFF"/>
    </a:lt1>
    <a:dk2>
      <a:srgbClr val="595959"/>
    </a:dk2>
    <a:lt2>
      <a:srgbClr val="EEEEEE"/>
    </a:lt2>
    <a:accent1>
      <a:srgbClr val="4285F4"/>
    </a:accent1>
    <a:accent2>
      <a:srgbClr val="212121"/>
    </a:accent2>
    <a:accent3>
      <a:srgbClr val="78909C"/>
    </a:accent3>
    <a:accent4>
      <a:srgbClr val="FFAB40"/>
    </a:accent4>
    <a:accent5>
      <a:srgbClr val="0097A7"/>
    </a:accent5>
    <a:accent6>
      <a:srgbClr val="EEFF41"/>
    </a:accent6>
    <a:hlink>
      <a:srgbClr val="0097A7"/>
    </a:hlink>
    <a:folHlink>
      <a:srgbClr val="0097A7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1347</Words>
  <Application>Microsoft Office PowerPoint</Application>
  <PresentationFormat>Bildschirmpräsentation (16:9)</PresentationFormat>
  <Paragraphs>204</Paragraphs>
  <Slides>27</Slides>
  <Notes>13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27</vt:i4>
      </vt:variant>
    </vt:vector>
  </HeadingPairs>
  <TitlesOfParts>
    <vt:vector size="30" baseType="lpstr">
      <vt:lpstr>Arial</vt:lpstr>
      <vt:lpstr>Consolas</vt:lpstr>
      <vt:lpstr>Simple Light</vt:lpstr>
      <vt:lpstr>Maximus II</vt:lpstr>
      <vt:lpstr>Kostenfaktoren am PKW</vt:lpstr>
      <vt:lpstr>Gesamtkosten Maximus</vt:lpstr>
      <vt:lpstr>Monatliche Kosten Maximus</vt:lpstr>
      <vt:lpstr>Optionen</vt:lpstr>
      <vt:lpstr>Optionen für neues Auto</vt:lpstr>
      <vt:lpstr>Gebrauchter Diesel, Prognose</vt:lpstr>
      <vt:lpstr>Gebrauchter Diesel, Prognose: Mercedes-Benz C 200d T</vt:lpstr>
      <vt:lpstr>Gebrauchter Benziner, Prognose</vt:lpstr>
      <vt:lpstr>Gebrauchter Benziner, Prognose: Mercedes Benz C 200 T</vt:lpstr>
      <vt:lpstr>Neuer Elektro, Prognose</vt:lpstr>
      <vt:lpstr>Neuer Elektro, Prognose: Tesla Model Y</vt:lpstr>
      <vt:lpstr>PowerPoint-Präsentation</vt:lpstr>
      <vt:lpstr>Neuer Benziner, Prognose</vt:lpstr>
      <vt:lpstr>Neuer Benziner, Prognose: Mazda 6 </vt:lpstr>
      <vt:lpstr>Älterer gebrauchter Benziner, Prognose</vt:lpstr>
      <vt:lpstr>Älterer gebrauchter Benziner, Prognose: Mazda 6</vt:lpstr>
      <vt:lpstr>Leasing Fahrzeuge Beispiele</vt:lpstr>
      <vt:lpstr>PowerPoint-Präsentation</vt:lpstr>
      <vt:lpstr>PowerPoint-Präsentation</vt:lpstr>
      <vt:lpstr>PowerPoint-Präsentation</vt:lpstr>
      <vt:lpstr>PowerPoint-Präsentation</vt:lpstr>
      <vt:lpstr>Barkauf Fahrzeuge Beispiele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Lippe Grzegorz (AS/ENS-W)</dc:creator>
  <cp:lastModifiedBy>Lippe Grzegorz (AS/ENS-W)</cp:lastModifiedBy>
  <cp:revision>30</cp:revision>
  <dcterms:modified xsi:type="dcterms:W3CDTF">2021-12-27T21:47:06Z</dcterms:modified>
</cp:coreProperties>
</file>